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60" r:id="rId4"/>
  </p:sldMasterIdLst>
  <p:notesMasterIdLst>
    <p:notesMasterId r:id="rId27"/>
  </p:notesMasterIdLst>
  <p:handoutMasterIdLst>
    <p:handoutMasterId r:id="rId28"/>
  </p:handoutMasterIdLst>
  <p:sldIdLst>
    <p:sldId id="262" r:id="rId5"/>
    <p:sldId id="270" r:id="rId6"/>
    <p:sldId id="271" r:id="rId7"/>
    <p:sldId id="289" r:id="rId8"/>
    <p:sldId id="290" r:id="rId9"/>
    <p:sldId id="291" r:id="rId10"/>
    <p:sldId id="293" r:id="rId11"/>
    <p:sldId id="272" r:id="rId12"/>
    <p:sldId id="273" r:id="rId13"/>
    <p:sldId id="281" r:id="rId14"/>
    <p:sldId id="282" r:id="rId15"/>
    <p:sldId id="275" r:id="rId16"/>
    <p:sldId id="287" r:id="rId17"/>
    <p:sldId id="276" r:id="rId18"/>
    <p:sldId id="277" r:id="rId19"/>
    <p:sldId id="292" r:id="rId20"/>
    <p:sldId id="294" r:id="rId21"/>
    <p:sldId id="295" r:id="rId22"/>
    <p:sldId id="284" r:id="rId23"/>
    <p:sldId id="283" r:id="rId24"/>
    <p:sldId id="285" r:id="rId25"/>
    <p:sldId id="286" r:id="rId26"/>
  </p:sldIdLst>
  <p:sldSz cx="9144000" cy="5143500" type="screen16x9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EFE9"/>
    <a:srgbClr val="B6BAAF"/>
    <a:srgbClr val="805286"/>
    <a:srgbClr val="B45E2F"/>
    <a:srgbClr val="E6E4D8"/>
    <a:srgbClr val="E6EFCE"/>
    <a:srgbClr val="000000"/>
    <a:srgbClr val="149B9C"/>
    <a:srgbClr val="0049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394D23-CF13-495A-A5B6-816862BD8DEB}" v="659" dt="2024-06-05T04:30:39.451"/>
    <p1510:client id="{F786C1B4-A94C-412F-846C-706BF78213DA}" v="1213" dt="2024-06-05T04:31:47.727"/>
    <p1510:client id="{FDE7782F-9CA8-4FF7-9557-5BBA5C1E2A5C}" v="710" dt="2024-06-05T04:33:33.2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CAF17FA-651E-0E42-A6BE-D4A0484837FB}" type="datetime1">
              <a:rPr lang="fr-FR" altLang="x-none"/>
              <a:pPr>
                <a:defRPr/>
              </a:pPr>
              <a:t>05/06/2024</a:t>
            </a:fld>
            <a:endParaRPr lang="fr-FR" altLang="x-non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AB6679F-8AFA-BB4B-A1B0-55DCE4DD829D}" type="slidenum">
              <a:rPr lang="fr-FR" altLang="x-none"/>
              <a:pPr>
                <a:defRPr/>
              </a:pPr>
              <a:t>‹#›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7905366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x-none" noProof="0"/>
              <a:t>Cliquez pour modifier les styles du texte du masque</a:t>
            </a:r>
          </a:p>
          <a:p>
            <a:pPr lvl="1"/>
            <a:r>
              <a:rPr lang="fr-FR" altLang="x-none" noProof="0"/>
              <a:t>Deuxième niveau</a:t>
            </a:r>
          </a:p>
          <a:p>
            <a:pPr lvl="2"/>
            <a:r>
              <a:rPr lang="fr-FR" altLang="x-none" noProof="0"/>
              <a:t>Troisième niveau</a:t>
            </a:r>
          </a:p>
          <a:p>
            <a:pPr lvl="3"/>
            <a:r>
              <a:rPr lang="fr-FR" altLang="x-none" noProof="0"/>
              <a:t>Quatrième niveau</a:t>
            </a:r>
          </a:p>
          <a:p>
            <a:pPr lvl="4"/>
            <a:r>
              <a:rPr lang="fr-FR" altLang="x-none" noProof="0"/>
              <a:t>Cinquième niveau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2BA4F3A-7F2A-F149-B466-AAABF38C2E0E}" type="slidenum">
              <a:rPr lang="fr-FR" altLang="x-none"/>
              <a:pPr>
                <a:defRPr/>
              </a:pPr>
              <a:t>‹#›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527482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14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726844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15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2165613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16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765203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17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2199570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56E720D-9D2F-F946-A19F-24FF2DD1F9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004048" y="897564"/>
            <a:ext cx="3816424" cy="1890210"/>
          </a:xfrm>
        </p:spPr>
        <p:txBody>
          <a:bodyPr/>
          <a:lstStyle>
            <a:lvl1pPr algn="l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0"/>
          </p:nvPr>
        </p:nvSpPr>
        <p:spPr>
          <a:xfrm>
            <a:off x="5004468" y="3291830"/>
            <a:ext cx="3816003" cy="1008112"/>
          </a:xfrm>
        </p:spPr>
        <p:txBody>
          <a:bodyPr/>
          <a:lstStyle>
            <a:lvl1pPr marL="0" indent="0">
              <a:spcBef>
                <a:spcPts val="500"/>
              </a:spcBef>
              <a:buFontTx/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228594" indent="0">
              <a:buFontTx/>
              <a:buNone/>
              <a:defRPr>
                <a:solidFill>
                  <a:srgbClr val="FFFFFF"/>
                </a:solidFill>
              </a:defRPr>
            </a:lvl2pPr>
            <a:lvl3pPr marL="503225" indent="0">
              <a:buFontTx/>
              <a:buNone/>
              <a:defRPr>
                <a:solidFill>
                  <a:srgbClr val="FFFFFF"/>
                </a:solidFill>
              </a:defRPr>
            </a:lvl3pPr>
            <a:lvl4pPr marL="714357" indent="0">
              <a:buFontTx/>
              <a:buNone/>
              <a:defRPr>
                <a:solidFill>
                  <a:srgbClr val="FFFFFF"/>
                </a:solidFill>
              </a:defRPr>
            </a:lvl4pPr>
            <a:lvl5pPr marL="942951" indent="0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5995C48-D059-0343-8D52-AECC1486F82B}"/>
              </a:ext>
            </a:extLst>
          </p:cNvPr>
          <p:cNvSpPr txBox="1"/>
          <p:nvPr userDrawn="1"/>
        </p:nvSpPr>
        <p:spPr>
          <a:xfrm>
            <a:off x="2401124" y="4742708"/>
            <a:ext cx="3672086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GEL651 - GEL655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3EECB73-2307-1D42-9A9F-74088CB831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668344" y="4657686"/>
            <a:ext cx="1320568" cy="30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74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avec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467544" y="1207717"/>
            <a:ext cx="8424614" cy="323624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89423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467544" y="1207717"/>
            <a:ext cx="8424614" cy="3236241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882178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avec puc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467544" y="1207717"/>
            <a:ext cx="6984776" cy="323624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4" name="Espace réservé de l’image 15">
            <a:extLst>
              <a:ext uri="{FF2B5EF4-FFF2-40B4-BE49-F238E27FC236}">
                <a16:creationId xmlns:a16="http://schemas.microsoft.com/office/drawing/2014/main" id="{5E4BDB22-F543-1B45-9776-CCBD5AA0BF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68344" y="1207717"/>
            <a:ext cx="1475656" cy="1076001"/>
          </a:xfrm>
          <a:noFill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1174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avec puce et encad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467544" y="1206178"/>
            <a:ext cx="5616624" cy="3237780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0"/>
          </p:nvPr>
        </p:nvSpPr>
        <p:spPr>
          <a:xfrm>
            <a:off x="6557242" y="1421696"/>
            <a:ext cx="2119214" cy="1208615"/>
          </a:xfrm>
        </p:spPr>
        <p:txBody>
          <a:bodyPr>
            <a:noAutofit/>
          </a:bodyPr>
          <a:lstStyle>
            <a:lvl1pPr marL="0" indent="0">
              <a:spcBef>
                <a:spcPts val="800"/>
              </a:spcBef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16034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354" y="3043"/>
            <a:ext cx="9141290" cy="514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95536" y="483518"/>
            <a:ext cx="5760639" cy="1458162"/>
          </a:xfrm>
        </p:spPr>
        <p:txBody>
          <a:bodyPr/>
          <a:lstStyle>
            <a:lvl1pPr algn="l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396127" y="2571750"/>
            <a:ext cx="3671495" cy="1584176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973A9C0-62B2-0F4C-9A64-D5CC63983E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668344" y="4657686"/>
            <a:ext cx="1320568" cy="30335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05405C9-E569-F445-BB88-1BB9AF3A1B78}"/>
              </a:ext>
            </a:extLst>
          </p:cNvPr>
          <p:cNvSpPr txBox="1"/>
          <p:nvPr userDrawn="1"/>
        </p:nvSpPr>
        <p:spPr>
          <a:xfrm>
            <a:off x="395536" y="4742708"/>
            <a:ext cx="3456062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83412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354" y="0"/>
            <a:ext cx="9141289" cy="4480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788024" y="195486"/>
            <a:ext cx="1872208" cy="1458162"/>
          </a:xfrm>
        </p:spPr>
        <p:txBody>
          <a:bodyPr/>
          <a:lstStyle>
            <a:lvl1pPr algn="l">
              <a:defRPr sz="2900" b="1" i="0">
                <a:solidFill>
                  <a:schemeClr val="tx2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4788025" y="1578482"/>
            <a:ext cx="1994368" cy="633228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3B30B36-9CFF-DC4F-A1AE-80F0EC6DAE15}"/>
              </a:ext>
            </a:extLst>
          </p:cNvPr>
          <p:cNvSpPr txBox="1"/>
          <p:nvPr userDrawn="1"/>
        </p:nvSpPr>
        <p:spPr>
          <a:xfrm>
            <a:off x="179512" y="4742708"/>
            <a:ext cx="3672086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1442011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it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64B5F9D-4995-D744-8E89-0E8851C4DE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9144001" cy="4481512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763688" y="897564"/>
            <a:ext cx="5184576" cy="954106"/>
          </a:xfrm>
        </p:spPr>
        <p:txBody>
          <a:bodyPr/>
          <a:lstStyle>
            <a:lvl1pPr algn="l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1763343" y="2355726"/>
            <a:ext cx="5184596" cy="1755028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DEB78B2-261C-4742-B0C5-237866FB399A}"/>
              </a:ext>
            </a:extLst>
          </p:cNvPr>
          <p:cNvSpPr txBox="1"/>
          <p:nvPr userDrawn="1"/>
        </p:nvSpPr>
        <p:spPr>
          <a:xfrm>
            <a:off x="179512" y="4742708"/>
            <a:ext cx="3672086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398913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it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64B5F9D-4995-D744-8E89-0E8851C4DE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9143998" cy="4481512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26971" y="573092"/>
            <a:ext cx="7293501" cy="810090"/>
          </a:xfrm>
        </p:spPr>
        <p:txBody>
          <a:bodyPr/>
          <a:lstStyle>
            <a:lvl1pPr algn="l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1526626" y="1464536"/>
            <a:ext cx="7293529" cy="540544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51520" y="4515966"/>
            <a:ext cx="1728192" cy="446276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</a:t>
            </a:r>
            <a:b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LA FACULTÉ</a:t>
            </a:r>
          </a:p>
        </p:txBody>
      </p:sp>
      <p:sp>
        <p:nvSpPr>
          <p:cNvPr id="8" name="Espace réservé de l’image 15">
            <a:extLst>
              <a:ext uri="{FF2B5EF4-FFF2-40B4-BE49-F238E27FC236}">
                <a16:creationId xmlns:a16="http://schemas.microsoft.com/office/drawing/2014/main" id="{71D2EFEB-EA39-B045-A2BA-B943889671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5" y="3321701"/>
            <a:ext cx="1334523" cy="1159811"/>
          </a:xfrm>
          <a:noFill/>
        </p:spPr>
        <p:txBody>
          <a:bodyPr/>
          <a:lstStyle/>
          <a:p>
            <a:endParaRPr lang="fr-FR"/>
          </a:p>
        </p:txBody>
      </p:sp>
      <p:sp>
        <p:nvSpPr>
          <p:cNvPr id="10" name="Espace réservé de l’image 15">
            <a:extLst>
              <a:ext uri="{FF2B5EF4-FFF2-40B4-BE49-F238E27FC236}">
                <a16:creationId xmlns:a16="http://schemas.microsoft.com/office/drawing/2014/main" id="{F974A666-B062-D640-81E4-684D6C446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95" y="2003914"/>
            <a:ext cx="1334523" cy="1159811"/>
          </a:xfrm>
          <a:noFill/>
        </p:spPr>
        <p:txBody>
          <a:bodyPr/>
          <a:lstStyle/>
          <a:p>
            <a:endParaRPr lang="fr-FR"/>
          </a:p>
        </p:txBody>
      </p:sp>
      <p:sp>
        <p:nvSpPr>
          <p:cNvPr id="11" name="Espace réservé de l’image 13">
            <a:extLst>
              <a:ext uri="{FF2B5EF4-FFF2-40B4-BE49-F238E27FC236}">
                <a16:creationId xmlns:a16="http://schemas.microsoft.com/office/drawing/2014/main" id="{06EC5FAE-DC26-2946-B49E-4B9AA2163F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26971" y="2813948"/>
            <a:ext cx="2304256" cy="1667564"/>
          </a:xfrm>
          <a:noFill/>
        </p:spPr>
        <p:txBody>
          <a:bodyPr/>
          <a:lstStyle/>
          <a:p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9C23E61-744B-0644-8B11-3FE08B60FED1}"/>
              </a:ext>
            </a:extLst>
          </p:cNvPr>
          <p:cNvSpPr txBox="1"/>
          <p:nvPr userDrawn="1"/>
        </p:nvSpPr>
        <p:spPr>
          <a:xfrm>
            <a:off x="179512" y="4742708"/>
            <a:ext cx="3672086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280172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’image 13">
            <a:extLst>
              <a:ext uri="{FF2B5EF4-FFF2-40B4-BE49-F238E27FC236}">
                <a16:creationId xmlns:a16="http://schemas.microsoft.com/office/drawing/2014/main" id="{06EC5FAE-DC26-2946-B49E-4B9AA2163F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noFill/>
        </p:spPr>
        <p:txBody>
          <a:bodyPr/>
          <a:lstStyle/>
          <a:p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251520" y="4515966"/>
            <a:ext cx="1728192" cy="446276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</a:t>
            </a:r>
            <a:b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LA FACULTÉ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25C298-0721-F847-BAFC-1EFC2F373F6D}"/>
              </a:ext>
            </a:extLst>
          </p:cNvPr>
          <p:cNvSpPr/>
          <p:nvPr userDrawn="1"/>
        </p:nvSpPr>
        <p:spPr bwMode="auto">
          <a:xfrm>
            <a:off x="7524328" y="4515966"/>
            <a:ext cx="1512168" cy="50405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0" y="2166705"/>
            <a:ext cx="9143999" cy="810090"/>
          </a:xfrm>
        </p:spPr>
        <p:txBody>
          <a:bodyPr anchor="ctr" anchorCtr="0"/>
          <a:lstStyle>
            <a:lvl1pPr algn="ctr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80992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ex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11A052E-39FD-D748-8BD2-0F8C49CC43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EB1F931D-EF30-3C46-AC7E-A2FC3396CB5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27585" y="2166705"/>
            <a:ext cx="7488832" cy="810090"/>
          </a:xfrm>
        </p:spPr>
        <p:txBody>
          <a:bodyPr anchor="ctr" anchorCtr="0"/>
          <a:lstStyle>
            <a:lvl1pPr algn="ctr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2534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ex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11A052E-39FD-D748-8BD2-0F8C49CC43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DA325-F112-BF4E-8D08-A779F395D6D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91879" y="2166705"/>
            <a:ext cx="4824537" cy="810090"/>
          </a:xfrm>
        </p:spPr>
        <p:txBody>
          <a:bodyPr anchor="ctr" anchorCtr="0"/>
          <a:lstStyle>
            <a:lvl1pPr algn="l">
              <a:defRPr sz="4000" b="1" i="0">
                <a:solidFill>
                  <a:schemeClr val="tx2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5173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0"/>
            <a:ext cx="9144000" cy="62753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11760" y="555526"/>
            <a:ext cx="6408712" cy="1555702"/>
          </a:xfrm>
        </p:spPr>
        <p:txBody>
          <a:bodyPr/>
          <a:lstStyle>
            <a:lvl1pPr algn="l">
              <a:defRPr sz="4000" b="1" i="0">
                <a:solidFill>
                  <a:schemeClr val="tx2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411418" y="2301478"/>
            <a:ext cx="6408737" cy="540544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51520" y="4515966"/>
            <a:ext cx="1728192" cy="446276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</a:t>
            </a:r>
            <a:b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LA FACULTÉ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4B5F9D-4995-D744-8E89-0E8851C4DE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2119312" cy="5143500"/>
          </a:xfrm>
          <a:prstGeom prst="rect">
            <a:avLst/>
          </a:prstGeom>
        </p:spPr>
      </p:pic>
      <p:sp>
        <p:nvSpPr>
          <p:cNvPr id="10" name="Espace réservé de l’image 13">
            <a:extLst>
              <a:ext uri="{FF2B5EF4-FFF2-40B4-BE49-F238E27FC236}">
                <a16:creationId xmlns:a16="http://schemas.microsoft.com/office/drawing/2014/main" id="{9BA42078-9637-5940-AD93-D4F935A2E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2119313" cy="1555702"/>
          </a:xfrm>
          <a:noFill/>
        </p:spPr>
        <p:txBody>
          <a:bodyPr/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8F38AA4-658D-6C48-822D-83E9A44CBAE1}"/>
              </a:ext>
            </a:extLst>
          </p:cNvPr>
          <p:cNvSpPr txBox="1"/>
          <p:nvPr userDrawn="1"/>
        </p:nvSpPr>
        <p:spPr>
          <a:xfrm>
            <a:off x="179512" y="4542653"/>
            <a:ext cx="1800200" cy="446276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834339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7544" y="638040"/>
            <a:ext cx="8496944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et modifiez le titre</a:t>
            </a:r>
          </a:p>
        </p:txBody>
      </p:sp>
      <p:sp>
        <p:nvSpPr>
          <p:cNvPr id="1028" name="Espace réservé du texte 1"/>
          <p:cNvSpPr>
            <a:spLocks noGrp="1"/>
          </p:cNvSpPr>
          <p:nvPr>
            <p:ph type="body" idx="1"/>
          </p:nvPr>
        </p:nvSpPr>
        <p:spPr bwMode="auto">
          <a:xfrm>
            <a:off x="467544" y="1207717"/>
            <a:ext cx="8496944" cy="3236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220072" y="143172"/>
            <a:ext cx="3672086" cy="2923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 LA FACULTÉ</a:t>
            </a:r>
            <a:r>
              <a:rPr lang="fr-FR" sz="1300" baseline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 ICI</a:t>
            </a:r>
            <a:endParaRPr lang="fr-FR" sz="1300">
              <a:solidFill>
                <a:srgbClr val="FFFFFF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7562BE-E2F0-F749-B216-CBBC35892616}"/>
              </a:ext>
            </a:extLst>
          </p:cNvPr>
          <p:cNvSpPr txBox="1"/>
          <p:nvPr userDrawn="1"/>
        </p:nvSpPr>
        <p:spPr>
          <a:xfrm>
            <a:off x="5220072" y="143172"/>
            <a:ext cx="3672086" cy="2923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 LA FACULTÉ</a:t>
            </a:r>
            <a:r>
              <a:rPr lang="fr-FR" sz="1300" baseline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 ICI</a:t>
            </a:r>
            <a:endParaRPr lang="fr-FR" sz="1300">
              <a:solidFill>
                <a:srgbClr val="FFFFFF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FCA06AE-901C-FF4C-83AF-128695F04997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rcRect/>
          <a:stretch/>
        </p:blipFill>
        <p:spPr>
          <a:xfrm>
            <a:off x="7668344" y="4657686"/>
            <a:ext cx="1320568" cy="30335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378AC47-50F7-FB49-B5A2-3EE46B51E6F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4" y="0"/>
            <a:ext cx="9143989" cy="45243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36C1189-1A59-A349-8FCB-908BB977186C}"/>
              </a:ext>
            </a:extLst>
          </p:cNvPr>
          <p:cNvSpPr txBox="1"/>
          <p:nvPr userDrawn="1"/>
        </p:nvSpPr>
        <p:spPr>
          <a:xfrm>
            <a:off x="5868144" y="165289"/>
            <a:ext cx="3096344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r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GEL651 - GEL655</a:t>
            </a:r>
          </a:p>
        </p:txBody>
      </p:sp>
    </p:spTree>
    <p:extLst>
      <p:ext uri="{BB962C8B-B14F-4D97-AF65-F5344CB8AC3E}">
        <p14:creationId xmlns:p14="http://schemas.microsoft.com/office/powerpoint/2010/main" val="23493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4" r:id="rId3"/>
    <p:sldLayoutId id="2147483863" r:id="rId4"/>
    <p:sldLayoutId id="2147483867" r:id="rId5"/>
    <p:sldLayoutId id="2147483868" r:id="rId6"/>
    <p:sldLayoutId id="2147483869" r:id="rId7"/>
    <p:sldLayoutId id="2147483871" r:id="rId8"/>
    <p:sldLayoutId id="2147483865" r:id="rId9"/>
    <p:sldLayoutId id="2147483853" r:id="rId10"/>
    <p:sldLayoutId id="2147483854" r:id="rId11"/>
    <p:sldLayoutId id="2147483866" r:id="rId12"/>
    <p:sldLayoutId id="2147483858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900" b="1" cap="all">
          <a:solidFill>
            <a:schemeClr val="tx2"/>
          </a:solidFill>
          <a:latin typeface="Arial Narrow"/>
          <a:ea typeface="+mj-ea"/>
          <a:cs typeface="Arial Narrow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228594" indent="-228594" algn="l" rtl="0" eaLnBrk="1" fontAlgn="base" hangingPunct="1">
        <a:spcBef>
          <a:spcPts val="1000"/>
        </a:spcBef>
        <a:spcAft>
          <a:spcPct val="0"/>
        </a:spcAft>
        <a:buClr>
          <a:srgbClr val="00B050"/>
        </a:buClr>
        <a:buChar char="•"/>
        <a:defRPr sz="2500">
          <a:solidFill>
            <a:schemeClr val="tx1"/>
          </a:solidFill>
          <a:latin typeface="+mn-lt"/>
          <a:ea typeface="+mn-ea"/>
          <a:cs typeface="+mn-cs"/>
        </a:defRPr>
      </a:lvl1pPr>
      <a:lvl2pPr marL="501638" indent="-273044" algn="l" rtl="0" eaLnBrk="1" fontAlgn="base" hangingPunct="1">
        <a:spcBef>
          <a:spcPts val="400"/>
        </a:spcBef>
        <a:spcAft>
          <a:spcPct val="0"/>
        </a:spcAft>
        <a:buFont typeface="Lucida Grande" charset="0"/>
        <a:buChar char="-"/>
        <a:defRPr sz="2500">
          <a:solidFill>
            <a:schemeClr val="tx1"/>
          </a:solidFill>
          <a:latin typeface="+mn-lt"/>
          <a:ea typeface="+mn-ea"/>
        </a:defRPr>
      </a:lvl2pPr>
      <a:lvl3pPr marL="685783" indent="-182558" algn="l" rtl="0" eaLnBrk="1" fontAlgn="base" hangingPunct="1">
        <a:spcBef>
          <a:spcPts val="400"/>
        </a:spcBef>
        <a:spcAft>
          <a:spcPct val="0"/>
        </a:spcAft>
        <a:buFont typeface="Wingdings" charset="2"/>
        <a:buChar char="§"/>
        <a:defRPr sz="2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914377" indent="-200020" algn="l" rtl="0" eaLnBrk="1" fontAlgn="base" hangingPunct="1">
        <a:spcBef>
          <a:spcPts val="400"/>
        </a:spcBef>
        <a:spcAft>
          <a:spcPct val="0"/>
        </a:spcAft>
        <a:buSzPct val="65000"/>
        <a:buFont typeface="Wingdings" charset="2"/>
        <a:buChar char="v"/>
        <a:defRPr sz="2200">
          <a:solidFill>
            <a:schemeClr val="tx1"/>
          </a:solidFill>
          <a:latin typeface="+mn-lt"/>
          <a:ea typeface="ヒラギノ角ゴ Pro W3" charset="-128"/>
        </a:defRPr>
      </a:lvl4pPr>
      <a:lvl5pPr marL="1142971" indent="-200020" algn="l" rtl="0" eaLnBrk="1" fontAlgn="base" hangingPunct="1">
        <a:spcBef>
          <a:spcPts val="4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ea typeface="ヒラギノ角ゴ Pro W3" charset="-128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932040" y="1707654"/>
            <a:ext cx="3816424" cy="1890210"/>
          </a:xfrm>
        </p:spPr>
        <p:txBody>
          <a:bodyPr/>
          <a:lstStyle/>
          <a:p>
            <a:r>
              <a:rPr lang="fr-CA"/>
              <a:t>Analogique II</a:t>
            </a:r>
            <a:endParaRPr lang="fr-FR" b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5004468" y="2715766"/>
            <a:ext cx="3816003" cy="1008112"/>
          </a:xfrm>
        </p:spPr>
        <p:txBody>
          <a:bodyPr/>
          <a:lstStyle/>
          <a:p>
            <a:br>
              <a:rPr lang="fr-FR"/>
            </a:br>
            <a:r>
              <a:rPr lang="fr-FR"/>
              <a:t>Am</a:t>
            </a:r>
            <a:r>
              <a:rPr lang="en-US" err="1"/>
              <a:t>élie</a:t>
            </a:r>
            <a:r>
              <a:rPr lang="en-US"/>
              <a:t> Gagnon – gaga5241</a:t>
            </a:r>
            <a:br>
              <a:rPr lang="en-US"/>
            </a:br>
            <a:r>
              <a:rPr lang="en-US"/>
              <a:t>Mirza </a:t>
            </a:r>
            <a:r>
              <a:rPr lang="en-US" err="1"/>
              <a:t>Khimjee</a:t>
            </a:r>
            <a:r>
              <a:rPr lang="en-US"/>
              <a:t> – khim2701 </a:t>
            </a:r>
            <a:br>
              <a:rPr lang="en-US"/>
            </a:br>
            <a:r>
              <a:rPr lang="en-US"/>
              <a:t>Alexis Juteau – Juta1101</a:t>
            </a:r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A0CD8-8BFC-8505-D97D-5176BB3F1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Démarche de conception étape 9</a:t>
            </a:r>
            <a:endParaRPr lang="fr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BA2625C-FD85-2ECF-40B4-4A0E687114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fr-CA"/>
                  <a:t>Étude du gain de l’étage d’entrée</a:t>
                </a:r>
              </a:p>
              <a:p>
                <a:r>
                  <a:rPr lang="fr-CA"/>
                  <a:t>Détermination de la tension de Early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fr-CA" b="0"/>
              </a:p>
              <a:p>
                <a:pPr marL="0" indent="0">
                  <a:buNone/>
                </a:pPr>
                <a:endParaRPr lang="fr-CA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BA2625C-FD85-2ECF-40B4-4A0E687114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15" t="-28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Aucune description disponible.">
            <a:extLst>
              <a:ext uri="{FF2B5EF4-FFF2-40B4-BE49-F238E27FC236}">
                <a16:creationId xmlns:a16="http://schemas.microsoft.com/office/drawing/2014/main" id="{21CAA6FB-94BD-DA13-9377-9E8BFB626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3847"/>
            <a:ext cx="9144000" cy="21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818F39F9-A797-3E04-6DA6-5EAF4F1059EC}"/>
              </a:ext>
            </a:extLst>
          </p:cNvPr>
          <p:cNvSpPr/>
          <p:nvPr/>
        </p:nvSpPr>
        <p:spPr bwMode="auto">
          <a:xfrm>
            <a:off x="512618" y="3893326"/>
            <a:ext cx="8631382" cy="3810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2522C0-6EA7-596C-EDAD-7B2DC1EB4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460" y="3533194"/>
            <a:ext cx="1402772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2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A0CD8-8BFC-8505-D97D-5176BB3F1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42367"/>
            <a:ext cx="8496944" cy="514350"/>
          </a:xfrm>
        </p:spPr>
        <p:txBody>
          <a:bodyPr/>
          <a:lstStyle/>
          <a:p>
            <a:r>
              <a:rPr lang="en-US"/>
              <a:t>Démarche de conception étape 9</a:t>
            </a:r>
            <a:endParaRPr lang="fr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BA2625C-FD85-2ECF-40B4-4A0E687114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7544" y="865909"/>
                <a:ext cx="8424614" cy="357804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CA"/>
                  <a:t>Étude du gain de l’étage d’entrée</a:t>
                </a:r>
              </a:p>
              <a:p>
                <a:r>
                  <a:rPr lang="fr-CA"/>
                  <a:t>Gain intrinsèque d’un BJT (suite):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fr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25.9</m:t>
                          </m:r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𝑚𝑉</m:t>
                          </m:r>
                        </m:den>
                      </m:f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=3861.0039</m:t>
                      </m:r>
                      <m:f>
                        <m:f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fr-CA"/>
              </a:p>
              <a:p>
                <a:r>
                  <a:rPr lang="fr-CA"/>
                  <a:t>Gain de la paire de BJT configuré en </a:t>
                </a:r>
                <a:r>
                  <a:rPr lang="fr-CA" err="1"/>
                  <a:t>cascode</a:t>
                </a:r>
                <a:r>
                  <a:rPr lang="fr-CA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𝑐𝑎𝑠𝑐𝑜𝑑𝑒</m:t>
                              </m:r>
                            </m:sub>
                          </m:sSub>
                        </m:sub>
                      </m:sSub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=300∗3861=1158301.158</m:t>
                      </m:r>
                      <m:f>
                        <m:f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fr-CA"/>
              </a:p>
              <a:p>
                <a:r>
                  <a:rPr lang="en-CA"/>
                  <a:t>Gain </a:t>
                </a:r>
                <a:r>
                  <a:rPr lang="en-CA" err="1"/>
                  <a:t>intrinsèque</a:t>
                </a:r>
                <a:r>
                  <a:rPr lang="en-CA"/>
                  <a:t> </a:t>
                </a:r>
                <a:r>
                  <a:rPr lang="en-CA" err="1"/>
                  <a:t>mesuré</a:t>
                </a:r>
                <a:r>
                  <a:rPr lang="en-CA"/>
                  <a:t> </a:t>
                </a:r>
              </a:p>
              <a:p>
                <a:pPr marL="228594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𝐴𝑣</m:t>
                      </m:r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≈2800</m:t>
                      </m:r>
                      <m:f>
                        <m:f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CA"/>
              </a:p>
              <a:p>
                <a:endParaRPr lang="fr-CA"/>
              </a:p>
              <a:p>
                <a:pPr marL="228594" lvl="1" indent="0">
                  <a:buNone/>
                </a:pPr>
                <a:endParaRPr lang="fr-CA"/>
              </a:p>
              <a:p>
                <a:pPr marL="228594" lvl="1" indent="0">
                  <a:buNone/>
                </a:pPr>
                <a:endParaRPr lang="fr-CA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BA2625C-FD85-2ECF-40B4-4A0E687114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865909"/>
                <a:ext cx="8424614" cy="3578049"/>
              </a:xfrm>
              <a:blipFill>
                <a:blip r:embed="rId2"/>
                <a:stretch>
                  <a:fillRect l="-2315" t="-2555" b="-149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6148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A0CD8-8BFC-8505-D97D-5176BB3F1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Démarche de conception étape 11 - 12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A2625C-FD85-2ECF-40B4-4A0E68711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07717"/>
            <a:ext cx="8424614" cy="514351"/>
          </a:xfrm>
        </p:spPr>
        <p:txBody>
          <a:bodyPr/>
          <a:lstStyle/>
          <a:p>
            <a:r>
              <a:rPr lang="en-US" sz="1800" err="1"/>
              <a:t>Polarisation</a:t>
            </a:r>
            <a:r>
              <a:rPr lang="en-US" sz="1800"/>
              <a:t> de </a:t>
            </a:r>
            <a:r>
              <a:rPr lang="en-US" sz="1800" err="1"/>
              <a:t>l’étage</a:t>
            </a:r>
            <a:r>
              <a:rPr lang="en-US" sz="1800"/>
              <a:t> </a:t>
            </a:r>
            <a:r>
              <a:rPr lang="en-US" sz="1800" err="1"/>
              <a:t>intermédiaire</a:t>
            </a:r>
            <a:endParaRPr lang="en-US" sz="180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7484075-CE16-C5B9-F822-74FF75718C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pic>
        <p:nvPicPr>
          <p:cNvPr id="7" name="Image 6" descr="Une image contenant texte, Police, nombre, ligne&#10;&#10;Description générée automatiquement">
            <a:extLst>
              <a:ext uri="{FF2B5EF4-FFF2-40B4-BE49-F238E27FC236}">
                <a16:creationId xmlns:a16="http://schemas.microsoft.com/office/drawing/2014/main" id="{4E5334DE-EE9C-39E5-32F5-7FA51B2DF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6" y="1722068"/>
            <a:ext cx="8953568" cy="30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9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A0CD8-8BFC-8505-D97D-5176BB3F1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Démarche de conception étape 11 - 12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A2625C-FD85-2ECF-40B4-4A0E68711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07717"/>
            <a:ext cx="8424614" cy="337065"/>
          </a:xfrm>
        </p:spPr>
        <p:txBody>
          <a:bodyPr/>
          <a:lstStyle/>
          <a:p>
            <a:r>
              <a:rPr lang="en-US" sz="1800"/>
              <a:t>CBE =  20u</a:t>
            </a:r>
            <a:endParaRPr lang="fr-CA"/>
          </a:p>
          <a:p>
            <a:pPr marL="0" indent="0">
              <a:buNone/>
            </a:pPr>
            <a:endParaRPr lang="fr-CA" sz="240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7484075-CE16-C5B9-F822-74FF75718C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A88209-0DE2-28F8-EF54-F31C9D78F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9" y="1544782"/>
            <a:ext cx="8931561" cy="331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51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A0CD8-8BFC-8505-D97D-5176BB3F1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638040"/>
            <a:ext cx="8496944" cy="514350"/>
          </a:xfrm>
        </p:spPr>
        <p:txBody>
          <a:bodyPr wrap="square" anchor="t">
            <a:normAutofit/>
          </a:bodyPr>
          <a:lstStyle/>
          <a:p>
            <a:r>
              <a:rPr lang="en-US"/>
              <a:t>Démarche de conception étape 14</a:t>
            </a:r>
            <a:endParaRPr lang="fr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7AC042B2-A15D-A8E6-24F9-884764910B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7543" y="1206178"/>
                <a:ext cx="4610147" cy="323778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fr-CA" sz="1800" dirty="0"/>
                  <a:t>Afin que tout le signal aille vers la base des </a:t>
                </a:r>
                <a:r>
                  <a:rPr lang="fr-CA" sz="1800" dirty="0" err="1"/>
                  <a:t>FETs</a:t>
                </a:r>
                <a:r>
                  <a:rPr lang="fr-CA" sz="1800" dirty="0"/>
                  <a:t> plutôt que le collecteur de Q7b, on souhaite avoir Zc7 &gt;&gt; ZbM1 et ZbM2.</a:t>
                </a:r>
              </a:p>
              <a:p>
                <a:pPr marL="0" indent="0">
                  <a:buNone/>
                </a:pPr>
                <a:r>
                  <a:rPr lang="fr-CA" sz="1800" dirty="0"/>
                  <a:t>Selon l’équation suivante, on voit que RZC2 vient augmenter significativement l’impédance vue: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𝑐𝑜</m:t>
                          </m:r>
                          <m:sSub>
                            <m:sSubPr>
                              <m:ctrlPr>
                                <a:rPr lang="en-CA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sub>
                          </m:sSub>
                        </m:sub>
                      </m:sSub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</m:t>
                          </m:r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7</m:t>
                          </m:r>
                        </m:sub>
                      </m:sSub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𝑍𝐶</m:t>
                          </m:r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A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d>
                        <m:dPr>
                          <m:ctrlPr>
                            <a:rPr lang="en-CA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CA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//</m:t>
                          </m:r>
                          <m:sSub>
                            <m:sSubPr>
                              <m:ctrlPr>
                                <a:rPr lang="en-CA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𝑧𝐶</m:t>
                              </m:r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fr-CA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CA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𝑐𝑜</m:t>
                          </m:r>
                          <m:sSub>
                            <m:sSubPr>
                              <m:ctrlPr>
                                <a:rPr lang="en-CA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  <m:r>
                                <a:rPr lang="fr-CA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sub>
                          </m:sSub>
                        </m:sub>
                      </m:sSub>
                      <m:r>
                        <a:rPr lang="en-CA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=8,46</m:t>
                      </m:r>
                      <m:r>
                        <a:rPr lang="en-CA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CA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4 </m:t>
                      </m:r>
                      <m:r>
                        <a:rPr lang="en-CA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𝑂h𝑚</m:t>
                      </m:r>
                    </m:oMath>
                  </m:oMathPara>
                </a14:m>
                <a:endParaRPr lang="fr-CA" sz="1800" dirty="0"/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7AC042B2-A15D-A8E6-24F9-884764910B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3" y="1206178"/>
                <a:ext cx="4610147" cy="3237780"/>
              </a:xfrm>
              <a:blipFill>
                <a:blip r:embed="rId3"/>
                <a:stretch>
                  <a:fillRect l="-3175" t="-2448" r="-9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43A28B1-5BEE-1343-6E43-5FBA82342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930673" y="1152390"/>
            <a:ext cx="2745783" cy="3416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2574728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A0CD8-8BFC-8505-D97D-5176BB3F1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étape 16 – GM </a:t>
            </a:r>
            <a:r>
              <a:rPr lang="en-US" dirty="0" err="1"/>
              <a:t>Initiales</a:t>
            </a:r>
            <a:r>
              <a:rPr lang="en-US" dirty="0"/>
              <a:t> (CL = 1u, RL = 10)</a:t>
            </a:r>
            <a:endParaRPr lang="fr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7EEA92-BB9A-E9AA-E1DB-581C31297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892" y="1333209"/>
            <a:ext cx="8987439" cy="3747513"/>
          </a:xfrm>
        </p:spPr>
      </p:pic>
    </p:spTree>
    <p:extLst>
      <p:ext uri="{BB962C8B-B14F-4D97-AF65-F5344CB8AC3E}">
        <p14:creationId xmlns:p14="http://schemas.microsoft.com/office/powerpoint/2010/main" val="4195768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A0CD8-8BFC-8505-D97D-5176BB3F1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étape 16 – GM </a:t>
            </a:r>
            <a:r>
              <a:rPr lang="en-US" dirty="0" err="1"/>
              <a:t>Initiales</a:t>
            </a:r>
            <a:endParaRPr lang="fr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CD1B43-063E-DCFD-DD53-27C3F63FD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2390"/>
            <a:ext cx="9144000" cy="382237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6E56C3-834B-2D83-E5B9-8943D38C2AA5}"/>
              </a:ext>
            </a:extLst>
          </p:cNvPr>
          <p:cNvCxnSpPr/>
          <p:nvPr/>
        </p:nvCxnSpPr>
        <p:spPr bwMode="auto">
          <a:xfrm>
            <a:off x="309562" y="2036186"/>
            <a:ext cx="8458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1CCD75-BBB2-4486-E97D-9C58874D0AA8}"/>
              </a:ext>
            </a:extLst>
          </p:cNvPr>
          <p:cNvCxnSpPr/>
          <p:nvPr/>
        </p:nvCxnSpPr>
        <p:spPr bwMode="auto">
          <a:xfrm>
            <a:off x="309562" y="3795713"/>
            <a:ext cx="8458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C9B237D-A81C-627F-DB31-F1CEAE39EE20}"/>
              </a:ext>
            </a:extLst>
          </p:cNvPr>
          <p:cNvSpPr/>
          <p:nvPr/>
        </p:nvSpPr>
        <p:spPr bwMode="auto">
          <a:xfrm>
            <a:off x="7317509" y="3736831"/>
            <a:ext cx="110836" cy="11776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F20B3F-5368-6CBD-DF8C-D5DDF282F469}"/>
              </a:ext>
            </a:extLst>
          </p:cNvPr>
          <p:cNvCxnSpPr>
            <a:stCxn id="15" idx="2"/>
          </p:cNvCxnSpPr>
          <p:nvPr/>
        </p:nvCxnSpPr>
        <p:spPr bwMode="auto">
          <a:xfrm flipH="1" flipV="1">
            <a:off x="1282700" y="1291825"/>
            <a:ext cx="6034809" cy="25038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21CED20-253E-1195-D747-99C14875766B}"/>
              </a:ext>
            </a:extLst>
          </p:cNvPr>
          <p:cNvCxnSpPr/>
          <p:nvPr/>
        </p:nvCxnSpPr>
        <p:spPr bwMode="auto">
          <a:xfrm>
            <a:off x="1627909" y="1440873"/>
            <a:ext cx="0" cy="33597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2EFD4F5-54B4-0568-3681-3C609B5400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02997" y="591005"/>
                <a:ext cx="3064765" cy="1262206"/>
              </a:xfr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fr-CA" sz="1800" dirty="0"/>
                  <a:t>Produit Gain-BW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00" b="0" i="1" smtClean="0">
                          <a:effectLst/>
                          <a:latin typeface="Cambria Math" panose="02040503050406030204" pitchFamily="18" charset="0"/>
                        </a:rPr>
                        <m:t>10</m:t>
                      </m:r>
                      <m:f>
                        <m:fPr>
                          <m:ctrlPr>
                            <a:rPr lang="en-CA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CA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CA" sz="1800" b="0" i="1" smtClean="0">
                          <a:effectLst/>
                          <a:latin typeface="Cambria Math" panose="02040503050406030204" pitchFamily="18" charset="0"/>
                        </a:rPr>
                        <m:t>∗100</m:t>
                      </m:r>
                      <m:r>
                        <a:rPr lang="en-CA" sz="1800" b="0" i="1" smtClean="0">
                          <a:effectLst/>
                          <a:latin typeface="Cambria Math" panose="02040503050406030204" pitchFamily="18" charset="0"/>
                        </a:rPr>
                        <m:t>𝑘𝐻𝑧</m:t>
                      </m:r>
                      <m:r>
                        <a:rPr lang="en-CA" sz="1800" b="0" i="1" smtClean="0">
                          <a:effectLst/>
                          <a:latin typeface="Cambria Math" panose="02040503050406030204" pitchFamily="18" charset="0"/>
                        </a:rPr>
                        <m:t>=1000</m:t>
                      </m:r>
                      <m:f>
                        <m:fPr>
                          <m:ctrlPr>
                            <a:rPr lang="en-CA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CA" sz="1800" b="0" i="1" smtClean="0">
                              <a:effectLst/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CA" sz="1800" b="0" i="1" smtClean="0">
                          <a:effectLst/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CA" sz="18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800" b="0" i="1" smtClean="0">
                              <a:effectLst/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1800" b="0" i="1" smtClean="0">
                              <a:effectLst/>
                              <a:latin typeface="Cambria Math" panose="02040503050406030204" pitchFamily="18" charset="0"/>
                            </a:rPr>
                            <m:t>𝐵𝑂</m:t>
                          </m:r>
                        </m:sub>
                      </m:sSub>
                    </m:oMath>
                  </m:oMathPara>
                </a14:m>
                <a:endParaRPr lang="fr-CA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1800" i="1">
                              <a:latin typeface="Cambria Math" panose="02040503050406030204" pitchFamily="18" charset="0"/>
                            </a:rPr>
                            <m:t>𝐵𝑂</m:t>
                          </m:r>
                        </m:sub>
                      </m:sSub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fr-CA" sz="1800" dirty="0"/>
              </a:p>
            </p:txBody>
          </p:sp>
        </mc:Choice>
        <mc:Fallback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2EFD4F5-54B4-0568-3681-3C609B540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02997" y="591005"/>
                <a:ext cx="3064765" cy="1262206"/>
              </a:xfrm>
              <a:blipFill>
                <a:blip r:embed="rId4"/>
                <a:stretch>
                  <a:fillRect l="-4563" t="-57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DB45B94-D7F1-FC2C-67E6-AD2D49BDACA9}"/>
              </a:ext>
            </a:extLst>
          </p:cNvPr>
          <p:cNvCxnSpPr/>
          <p:nvPr/>
        </p:nvCxnSpPr>
        <p:spPr bwMode="auto">
          <a:xfrm>
            <a:off x="3955473" y="1440872"/>
            <a:ext cx="0" cy="33597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8EE4D27-45EC-816F-D5C4-30879023AC71}"/>
              </a:ext>
            </a:extLst>
          </p:cNvPr>
          <p:cNvCxnSpPr/>
          <p:nvPr/>
        </p:nvCxnSpPr>
        <p:spPr bwMode="auto">
          <a:xfrm>
            <a:off x="4017818" y="2036186"/>
            <a:ext cx="0" cy="3814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911403-4410-CE1C-B6BC-BDDA76E827A8}"/>
              </a:ext>
            </a:extLst>
          </p:cNvPr>
          <p:cNvSpPr txBox="1"/>
          <p:nvPr/>
        </p:nvSpPr>
        <p:spPr>
          <a:xfrm>
            <a:off x="3955473" y="2066972"/>
            <a:ext cx="242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38607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A0CD8-8BFC-8505-D97D-5176BB3F1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étape 16 – GM et PM Finales</a:t>
            </a:r>
            <a:endParaRPr lang="fr-CA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21CED20-253E-1195-D747-99C14875766B}"/>
              </a:ext>
            </a:extLst>
          </p:cNvPr>
          <p:cNvCxnSpPr/>
          <p:nvPr/>
        </p:nvCxnSpPr>
        <p:spPr bwMode="auto">
          <a:xfrm>
            <a:off x="1627909" y="1440873"/>
            <a:ext cx="0" cy="33597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DB45B94-D7F1-FC2C-67E6-AD2D49BDACA9}"/>
              </a:ext>
            </a:extLst>
          </p:cNvPr>
          <p:cNvCxnSpPr/>
          <p:nvPr/>
        </p:nvCxnSpPr>
        <p:spPr bwMode="auto">
          <a:xfrm>
            <a:off x="3955473" y="1440872"/>
            <a:ext cx="0" cy="33597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AA7F9DA-BCD1-1727-8A4B-0EA1B37F7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2390"/>
            <a:ext cx="9144000" cy="382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54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62643-71A0-9EF9-E39B-B91D4705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Produit</a:t>
            </a:r>
            <a:r>
              <a:rPr lang="en-CA" dirty="0"/>
              <a:t> gain </a:t>
            </a:r>
            <a:r>
              <a:rPr lang="en-CA" dirty="0" err="1"/>
              <a:t>bande</a:t>
            </a:r>
            <a:r>
              <a:rPr lang="en-CA" dirty="0"/>
              <a:t> </a:t>
            </a:r>
            <a:r>
              <a:rPr lang="en-CA" dirty="0" err="1"/>
              <a:t>passante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F45CF-28D7-6266-B7F0-DA1BD1760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818"/>
            <a:ext cx="9144000" cy="382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79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A0CD8-8BFC-8505-D97D-5176BB3F1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Démarche de conception étape 18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A2625C-FD85-2ECF-40B4-4A0E68711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>
                <a:latin typeface="LMRoman12-Regular"/>
              </a:rPr>
              <a:t>RL 10 CL 1u Cf 1f</a:t>
            </a:r>
          </a:p>
          <a:p>
            <a:pPr algn="l"/>
            <a:endParaRPr lang="fr-FR" sz="1800">
              <a:latin typeface="LMRoman12-Regular"/>
            </a:endParaRPr>
          </a:p>
          <a:p>
            <a:pPr marL="0" indent="0" algn="l">
              <a:buNone/>
            </a:pPr>
            <a:endParaRPr lang="fr-C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61011B5-ADEC-C48B-A38B-2846A5297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575" y="1152390"/>
            <a:ext cx="4384882" cy="394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5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blanc, conception&#10;&#10;Description générée automatiquement">
            <a:extLst>
              <a:ext uri="{FF2B5EF4-FFF2-40B4-BE49-F238E27FC236}">
                <a16:creationId xmlns:a16="http://schemas.microsoft.com/office/drawing/2014/main" id="{8AC826D3-35E7-D8BB-99DB-E9206984E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BE49782-43BD-0989-4BD0-5B3899733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867"/>
          <a:stretch/>
        </p:blipFill>
        <p:spPr>
          <a:xfrm>
            <a:off x="1029333" y="0"/>
            <a:ext cx="7085334" cy="5143500"/>
          </a:xfr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8FFCCAB0-EE17-A6D8-3577-7F2CADAF5ED3}"/>
              </a:ext>
            </a:extLst>
          </p:cNvPr>
          <p:cNvSpPr txBox="1">
            <a:spLocks/>
          </p:cNvSpPr>
          <p:nvPr/>
        </p:nvSpPr>
        <p:spPr bwMode="auto">
          <a:xfrm>
            <a:off x="284018" y="4267667"/>
            <a:ext cx="3816424" cy="1890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900" b="1" cap="all">
                <a:solidFill>
                  <a:schemeClr val="tx2"/>
                </a:solidFill>
                <a:latin typeface="Arial Narrow"/>
                <a:ea typeface="+mj-ea"/>
                <a:cs typeface="Arial Narrow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Arial Narrow" charset="0"/>
                <a:ea typeface="ＭＳ Ｐゴシック" charset="0"/>
                <a:cs typeface="Arial Narrow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Arial Narrow" charset="0"/>
                <a:ea typeface="ＭＳ Ｐゴシック" charset="0"/>
                <a:cs typeface="Arial Narrow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Arial Narrow" charset="0"/>
                <a:ea typeface="ＭＳ Ｐゴシック" charset="0"/>
                <a:cs typeface="Arial Narrow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Arial Narrow" charset="0"/>
                <a:ea typeface="ＭＳ Ｐゴシック" charset="0"/>
                <a:cs typeface="Arial Narrow" charset="0"/>
              </a:defRPr>
            </a:lvl5pPr>
            <a:lvl6pPr marL="457189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4925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377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4925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566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4925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754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4925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fr-CA" u="sng" kern="0" err="1">
                <a:solidFill>
                  <a:schemeClr val="tx1"/>
                </a:solidFill>
              </a:rPr>
              <a:t>Sch</a:t>
            </a:r>
            <a:r>
              <a:rPr lang="en-US" u="sng" kern="0" err="1">
                <a:solidFill>
                  <a:schemeClr val="tx1"/>
                </a:solidFill>
              </a:rPr>
              <a:t>éma</a:t>
            </a:r>
            <a:r>
              <a:rPr lang="en-US" u="sng" kern="0">
                <a:solidFill>
                  <a:schemeClr val="tx1"/>
                </a:solidFill>
              </a:rPr>
              <a:t> final</a:t>
            </a:r>
            <a:endParaRPr lang="fr-FR" b="0" u="sng" ker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330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A0CD8-8BFC-8505-D97D-5176BB3F1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Démarche de conception étape 18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A2625C-FD85-2ECF-40B4-4A0E68711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>
                <a:latin typeface="LMRoman12-Regular"/>
              </a:rPr>
              <a:t>RL 10 CL 1u Cf 5p</a:t>
            </a:r>
          </a:p>
          <a:p>
            <a:endParaRPr lang="fr-FR" sz="1800">
              <a:latin typeface="LMRoman12-Regular"/>
            </a:endParaRPr>
          </a:p>
          <a:p>
            <a:pPr algn="l"/>
            <a:endParaRPr lang="fr-FR" sz="1800">
              <a:latin typeface="LMRoman12-Regular"/>
            </a:endParaRPr>
          </a:p>
          <a:p>
            <a:pPr marL="0" indent="0" algn="l">
              <a:buNone/>
            </a:pPr>
            <a:endParaRPr lang="fr-C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31CB93A-53AA-F264-79FE-26BCB70F1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010" y="1207717"/>
            <a:ext cx="4369979" cy="393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35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A0CD8-8BFC-8505-D97D-5176BB3F1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Démarche de conception étape 18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A2625C-FD85-2ECF-40B4-4A0E68711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>
                <a:latin typeface="LMRoman12-Regular"/>
              </a:rPr>
              <a:t>RL 10Meg CL 1u Cf 1f</a:t>
            </a:r>
          </a:p>
          <a:p>
            <a:endParaRPr lang="fr-FR" sz="1800">
              <a:latin typeface="LMRoman12-Regular"/>
            </a:endParaRPr>
          </a:p>
          <a:p>
            <a:pPr algn="l"/>
            <a:endParaRPr lang="fr-FR" sz="1800">
              <a:latin typeface="LMRoman12-Regular"/>
            </a:endParaRPr>
          </a:p>
          <a:p>
            <a:pPr marL="0" indent="0" algn="l">
              <a:buNone/>
            </a:pPr>
            <a:endParaRPr lang="fr-C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756D95B-AC0D-5AF0-7647-B57E9334D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858" y="1152390"/>
            <a:ext cx="4366332" cy="393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95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A0CD8-8BFC-8505-D97D-5176BB3F1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Démarche de conception étape 18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A2625C-FD85-2ECF-40B4-4A0E68711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>
                <a:latin typeface="LMRoman12-Regular"/>
              </a:rPr>
              <a:t>RL 10Meg CL 1u Cf 5p</a:t>
            </a:r>
          </a:p>
          <a:p>
            <a:endParaRPr lang="fr-FR" sz="1800">
              <a:latin typeface="LMRoman12-Regular"/>
            </a:endParaRPr>
          </a:p>
          <a:p>
            <a:pPr algn="l"/>
            <a:endParaRPr lang="fr-FR" sz="1800">
              <a:latin typeface="LMRoman12-Regular"/>
            </a:endParaRPr>
          </a:p>
          <a:p>
            <a:pPr marL="0" indent="0" algn="l">
              <a:buNone/>
            </a:pPr>
            <a:endParaRPr lang="fr-C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C3FA4A-72A2-97B8-0D37-07E374B8C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409" y="1062475"/>
            <a:ext cx="4436222" cy="399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94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noir, capture d’écran&#10;&#10;Description générée automatiquement">
            <a:extLst>
              <a:ext uri="{FF2B5EF4-FFF2-40B4-BE49-F238E27FC236}">
                <a16:creationId xmlns:a16="http://schemas.microsoft.com/office/drawing/2014/main" id="{34693869-C68F-1D60-A293-E4E1B42DD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FF76B40-F201-38E3-838D-0D78C4E97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9" y="0"/>
            <a:ext cx="78285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84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noir, capture d’écran&#10;&#10;Description générée automatiquement">
            <a:extLst>
              <a:ext uri="{FF2B5EF4-FFF2-40B4-BE49-F238E27FC236}">
                <a16:creationId xmlns:a16="http://schemas.microsoft.com/office/drawing/2014/main" id="{F64D9722-18B4-41DD-3EB8-F41B035F6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36CA541-C555-E267-004F-39D9989B8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697" y="0"/>
            <a:ext cx="41366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38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noir, capture d’écran&#10;&#10;Description générée automatiquement">
            <a:extLst>
              <a:ext uri="{FF2B5EF4-FFF2-40B4-BE49-F238E27FC236}">
                <a16:creationId xmlns:a16="http://schemas.microsoft.com/office/drawing/2014/main" id="{A1275CD4-3B48-BDDD-7F55-F9AD12786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BFE0ADF-3B4A-88F3-72D9-A2E41E0D5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30" y="0"/>
            <a:ext cx="75839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85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noir, capture d’écran&#10;&#10;Description générée automatiquement">
            <a:extLst>
              <a:ext uri="{FF2B5EF4-FFF2-40B4-BE49-F238E27FC236}">
                <a16:creationId xmlns:a16="http://schemas.microsoft.com/office/drawing/2014/main" id="{D05CA5DD-F631-2987-A952-00C642966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5E1C553-80DB-2748-B093-F22BE3491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02" y="0"/>
            <a:ext cx="79941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35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noir, capture d’écran&#10;&#10;Description générée automatiquement">
            <a:extLst>
              <a:ext uri="{FF2B5EF4-FFF2-40B4-BE49-F238E27FC236}">
                <a16:creationId xmlns:a16="http://schemas.microsoft.com/office/drawing/2014/main" id="{53E78B98-4D56-15C3-A97D-D874D9F39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C2E036E-C0BD-8DFD-9F2F-AC8C0518F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9" y="312444"/>
            <a:ext cx="8903737" cy="423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3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A2625C-FD85-2ECF-40B4-4A0E68711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221408"/>
            <a:ext cx="8424614" cy="1292025"/>
          </a:xfrm>
        </p:spPr>
        <p:txBody>
          <a:bodyPr/>
          <a:lstStyle/>
          <a:p>
            <a:r>
              <a:rPr lang="fr-FR" sz="2000" u="sng"/>
              <a:t>1. Mesurer le </a:t>
            </a:r>
            <a:r>
              <a:rPr lang="fr-FR" sz="2000" u="sng" err="1"/>
              <a:t>threshold</a:t>
            </a:r>
            <a:r>
              <a:rPr lang="fr-FR" sz="2000" u="sng"/>
              <a:t> VTP et VTN</a:t>
            </a:r>
          </a:p>
          <a:p>
            <a:endParaRPr lang="fr-FR"/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endParaRPr lang="fr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Espace réservé du contenu 2">
                <a:extLst>
                  <a:ext uri="{FF2B5EF4-FFF2-40B4-BE49-F238E27FC236}">
                    <a16:creationId xmlns:a16="http://schemas.microsoft.com/office/drawing/2014/main" id="{F6DC483B-376E-8AE7-8760-FA557758B1A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9512" y="3363838"/>
                <a:ext cx="8424614" cy="13640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noAutofit/>
              </a:bodyPr>
              <a:lstStyle>
                <a:lvl1pPr marL="228594" indent="-228594" algn="l" rtl="0" eaLnBrk="1" fontAlgn="base" hangingPunct="1">
                  <a:spcBef>
                    <a:spcPts val="1000"/>
                  </a:spcBef>
                  <a:spcAft>
                    <a:spcPct val="0"/>
                  </a:spcAft>
                  <a:buClr>
                    <a:srgbClr val="00B050"/>
                  </a:buClr>
                  <a:buChar char="•"/>
                  <a:defRPr sz="25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1638" indent="-273044" algn="l" rtl="0" eaLnBrk="1" fontAlgn="base" hangingPunct="1">
                  <a:spcBef>
                    <a:spcPts val="400"/>
                  </a:spcBef>
                  <a:spcAft>
                    <a:spcPct val="0"/>
                  </a:spcAft>
                  <a:buFont typeface="Lucida Grande" charset="0"/>
                  <a:buChar char="-"/>
                  <a:defRPr sz="25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685783" indent="-182558" algn="l" rtl="0" eaLnBrk="1" fontAlgn="base" hangingPunct="1">
                  <a:spcBef>
                    <a:spcPts val="400"/>
                  </a:spcBef>
                  <a:spcAft>
                    <a:spcPct val="0"/>
                  </a:spcAft>
                  <a:buFont typeface="Wingdings" charset="2"/>
                  <a:buChar char="§"/>
                  <a:defRPr sz="2200">
                    <a:solidFill>
                      <a:schemeClr val="tx1"/>
                    </a:solidFill>
                    <a:latin typeface="+mn-lt"/>
                    <a:ea typeface="ヒラギノ角ゴ Pro W3" charset="-128"/>
                    <a:cs typeface="ヒラギノ角ゴ Pro W3" charset="-128"/>
                  </a:defRPr>
                </a:lvl3pPr>
                <a:lvl4pPr marL="914377" indent="-200020" algn="l" rtl="0" eaLnBrk="1" fontAlgn="base" hangingPunct="1">
                  <a:spcBef>
                    <a:spcPts val="400"/>
                  </a:spcBef>
                  <a:spcAft>
                    <a:spcPct val="0"/>
                  </a:spcAft>
                  <a:buSzPct val="65000"/>
                  <a:buFont typeface="Wingdings" charset="2"/>
                  <a:buChar char="v"/>
                  <a:defRPr sz="2200">
                    <a:solidFill>
                      <a:schemeClr val="tx1"/>
                    </a:solidFill>
                    <a:latin typeface="+mn-lt"/>
                    <a:ea typeface="ヒラギノ角ゴ Pro W3" charset="-128"/>
                  </a:defRPr>
                </a:lvl4pPr>
                <a:lvl5pPr marL="1142971" indent="-200020" algn="l" rtl="0" eaLnBrk="1" fontAlgn="base" hangingPunct="1">
                  <a:spcBef>
                    <a:spcPts val="400"/>
                  </a:spcBef>
                  <a:spcAft>
                    <a:spcPct val="0"/>
                  </a:spcAft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ヒラギノ角ゴ Pro W3" charset="-128"/>
                  </a:defRPr>
                </a:lvl5pPr>
                <a:lvl6pPr marL="2514537" indent="-228594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726" indent="-228594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8914" indent="-228594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103" indent="-228594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fr-FR" sz="2000" u="sng" kern="0"/>
                  <a:t>2. Trouver Vtt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𝑉𝑡𝑡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𝑉𝑡𝑛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𝑉𝑡𝑝</m:t>
                    </m:r>
                  </m:oMath>
                </a14:m>
                <a:endParaRPr lang="en-US" sz="1400"/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𝑉𝑡𝑡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=1.725−−1.899=3.626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b="0"/>
              </a:p>
              <a:p>
                <a:pPr marL="0" indent="0">
                  <a:buFontTx/>
                  <a:buNone/>
                </a:pPr>
                <a:endParaRPr lang="fr-FR" kern="0"/>
              </a:p>
              <a:p>
                <a:pPr marL="0" indent="0">
                  <a:buFontTx/>
                  <a:buNone/>
                </a:pPr>
                <a:endParaRPr lang="fr-CA" kern="0"/>
              </a:p>
            </p:txBody>
          </p:sp>
        </mc:Choice>
        <mc:Fallback>
          <p:sp>
            <p:nvSpPr>
              <p:cNvPr id="6" name="Espace réservé du contenu 2">
                <a:extLst>
                  <a:ext uri="{FF2B5EF4-FFF2-40B4-BE49-F238E27FC236}">
                    <a16:creationId xmlns:a16="http://schemas.microsoft.com/office/drawing/2014/main" id="{F6DC483B-376E-8AE7-8760-FA557758B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3363838"/>
                <a:ext cx="8424614" cy="1364033"/>
              </a:xfrm>
              <a:prstGeom prst="rect">
                <a:avLst/>
              </a:prstGeom>
              <a:blipFill>
                <a:blip r:embed="rId2"/>
                <a:stretch>
                  <a:fillRect l="-1737" t="-53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a14="http://schemas.microsoft.com/office/drawing/2010/main"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463A0CD8-8BFC-8505-D97D-5176BB3F1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03" y="637163"/>
            <a:ext cx="8496944" cy="514350"/>
          </a:xfrm>
        </p:spPr>
        <p:txBody>
          <a:bodyPr/>
          <a:lstStyle/>
          <a:p>
            <a:r>
              <a:rPr lang="en-US"/>
              <a:t>Démarche de conception étape 4</a:t>
            </a:r>
            <a:endParaRPr lang="fr-CA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078DADF1-B372-6254-66F1-039720038AC6}"/>
              </a:ext>
            </a:extLst>
          </p:cNvPr>
          <p:cNvGrpSpPr/>
          <p:nvPr/>
        </p:nvGrpSpPr>
        <p:grpSpPr>
          <a:xfrm>
            <a:off x="467544" y="1710739"/>
            <a:ext cx="2776922" cy="689206"/>
            <a:chOff x="6115236" y="1207717"/>
            <a:chExt cx="2776922" cy="689206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4B4B990F-4D18-281A-F190-D5C00D3AE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236" y="1207717"/>
              <a:ext cx="2776922" cy="442985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27E6B992-BABF-F871-2DE4-4DD1E7E4DBBA}"/>
                </a:ext>
              </a:extLst>
            </p:cNvPr>
            <p:cNvSpPr txBox="1"/>
            <p:nvPr/>
          </p:nvSpPr>
          <p:spPr>
            <a:xfrm>
              <a:off x="6115236" y="1650702"/>
              <a:ext cx="27769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000" u="sng"/>
                <a:t>Mesure </a:t>
              </a:r>
              <a:r>
                <a:rPr lang="fr-CA" sz="1000" u="sng" err="1"/>
                <a:t>ltspice</a:t>
              </a:r>
              <a:r>
                <a:rPr lang="fr-CA" sz="1000" u="sng"/>
                <a:t> </a:t>
              </a:r>
              <a:r>
                <a:rPr lang="fr-CA" sz="1000" u="sng" err="1"/>
                <a:t>Vtn</a:t>
              </a:r>
              <a:endParaRPr lang="fr-CA" sz="1000" u="sng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A96805C-9A19-F407-9A26-C9917F3A0B3F}"/>
              </a:ext>
            </a:extLst>
          </p:cNvPr>
          <p:cNvGrpSpPr/>
          <p:nvPr/>
        </p:nvGrpSpPr>
        <p:grpSpPr>
          <a:xfrm>
            <a:off x="467544" y="2565217"/>
            <a:ext cx="2776922" cy="716912"/>
            <a:chOff x="6115236" y="2139702"/>
            <a:chExt cx="2776922" cy="716912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BB1D01A-EC5D-E05B-EC96-F8548BC1C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5236" y="2139702"/>
              <a:ext cx="2776922" cy="45809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661AAB6-DCCD-C110-A7F1-EA4D1F02AB28}"/>
                </a:ext>
              </a:extLst>
            </p:cNvPr>
            <p:cNvSpPr txBox="1"/>
            <p:nvPr/>
          </p:nvSpPr>
          <p:spPr>
            <a:xfrm>
              <a:off x="6115236" y="2595004"/>
              <a:ext cx="27769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050" u="sng"/>
                <a:t>Mesure </a:t>
              </a:r>
              <a:r>
                <a:rPr lang="fr-CA" sz="1000" u="sng" err="1"/>
                <a:t>ltspice</a:t>
              </a:r>
              <a:r>
                <a:rPr lang="fr-CA" sz="1050" u="sng"/>
                <a:t> </a:t>
              </a:r>
              <a:r>
                <a:rPr lang="fr-CA" sz="1050" u="sng" err="1"/>
                <a:t>Vtp</a:t>
              </a:r>
              <a:endParaRPr lang="fr-CA" sz="1050" u="sng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Espace réservé du contenu 2">
                <a:extLst>
                  <a:ext uri="{FF2B5EF4-FFF2-40B4-BE49-F238E27FC236}">
                    <a16:creationId xmlns:a16="http://schemas.microsoft.com/office/drawing/2014/main" id="{3CF88033-FE57-44C5-9939-30D46C5A814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38092" y="1207879"/>
                <a:ext cx="8424614" cy="13640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noAutofit/>
              </a:bodyPr>
              <a:lstStyle>
                <a:lvl1pPr marL="228594" indent="-228594" algn="l" rtl="0" eaLnBrk="1" fontAlgn="base" hangingPunct="1">
                  <a:spcBef>
                    <a:spcPts val="1000"/>
                  </a:spcBef>
                  <a:spcAft>
                    <a:spcPct val="0"/>
                  </a:spcAft>
                  <a:buClr>
                    <a:srgbClr val="00B050"/>
                  </a:buClr>
                  <a:buChar char="•"/>
                  <a:defRPr sz="25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1638" indent="-273044" algn="l" rtl="0" eaLnBrk="1" fontAlgn="base" hangingPunct="1">
                  <a:spcBef>
                    <a:spcPts val="400"/>
                  </a:spcBef>
                  <a:spcAft>
                    <a:spcPct val="0"/>
                  </a:spcAft>
                  <a:buFont typeface="Lucida Grande" charset="0"/>
                  <a:buChar char="-"/>
                  <a:defRPr sz="25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685783" indent="-182558" algn="l" rtl="0" eaLnBrk="1" fontAlgn="base" hangingPunct="1">
                  <a:spcBef>
                    <a:spcPts val="400"/>
                  </a:spcBef>
                  <a:spcAft>
                    <a:spcPct val="0"/>
                  </a:spcAft>
                  <a:buFont typeface="Wingdings" charset="2"/>
                  <a:buChar char="§"/>
                  <a:defRPr sz="2200">
                    <a:solidFill>
                      <a:schemeClr val="tx1"/>
                    </a:solidFill>
                    <a:latin typeface="+mn-lt"/>
                    <a:ea typeface="ヒラギノ角ゴ Pro W3" charset="-128"/>
                    <a:cs typeface="ヒラギノ角ゴ Pro W3" charset="-128"/>
                  </a:defRPr>
                </a:lvl3pPr>
                <a:lvl4pPr marL="914377" indent="-200020" algn="l" rtl="0" eaLnBrk="1" fontAlgn="base" hangingPunct="1">
                  <a:spcBef>
                    <a:spcPts val="400"/>
                  </a:spcBef>
                  <a:spcAft>
                    <a:spcPct val="0"/>
                  </a:spcAft>
                  <a:buSzPct val="65000"/>
                  <a:buFont typeface="Wingdings" charset="2"/>
                  <a:buChar char="v"/>
                  <a:defRPr sz="2200">
                    <a:solidFill>
                      <a:schemeClr val="tx1"/>
                    </a:solidFill>
                    <a:latin typeface="+mn-lt"/>
                    <a:ea typeface="ヒラギノ角ゴ Pro W3" charset="-128"/>
                  </a:defRPr>
                </a:lvl4pPr>
                <a:lvl5pPr marL="1142971" indent="-200020" algn="l" rtl="0" eaLnBrk="1" fontAlgn="base" hangingPunct="1">
                  <a:spcBef>
                    <a:spcPts val="400"/>
                  </a:spcBef>
                  <a:spcAft>
                    <a:spcPct val="0"/>
                  </a:spcAft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ヒラギノ角ゴ Pro W3" charset="-128"/>
                  </a:defRPr>
                </a:lvl5pPr>
                <a:lvl6pPr marL="2514537" indent="-228594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726" indent="-228594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8914" indent="-228594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103" indent="-228594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fr-FR" sz="2000" u="sng" kern="0"/>
                  <a:t>3. Dimensionner courant polarisation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𝐼𝑝𝑜𝑙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sz="1800" b="0" i="1" kern="0" smtClean="0">
                        <a:latin typeface="Cambria Math" panose="02040503050406030204" pitchFamily="18" charset="0"/>
                      </a:rPr>
                      <m:t>𝑚𝐴</m:t>
                    </m:r>
                  </m:oMath>
                </a14:m>
                <a:endParaRPr lang="fr-FR" sz="1800" kern="0"/>
              </a:p>
              <a:p>
                <a:pPr marL="0" indent="0">
                  <a:buFontTx/>
                  <a:buNone/>
                </a:pPr>
                <a:endParaRPr lang="fr-FR" sz="2400" kern="0"/>
              </a:p>
              <a:p>
                <a:pPr marL="0" indent="0">
                  <a:buFontTx/>
                  <a:buNone/>
                </a:pPr>
                <a:endParaRPr lang="fr-CA" sz="2400" kern="0"/>
              </a:p>
            </p:txBody>
          </p:sp>
        </mc:Choice>
        <mc:Fallback>
          <p:sp>
            <p:nvSpPr>
              <p:cNvPr id="8" name="Espace réservé du contenu 2">
                <a:extLst>
                  <a:ext uri="{FF2B5EF4-FFF2-40B4-BE49-F238E27FC236}">
                    <a16:creationId xmlns:a16="http://schemas.microsoft.com/office/drawing/2014/main" id="{3CF88033-FE57-44C5-9939-30D46C5A8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8092" y="1207879"/>
                <a:ext cx="8424614" cy="1364033"/>
              </a:xfrm>
              <a:prstGeom prst="rect">
                <a:avLst/>
              </a:prstGeom>
              <a:blipFill>
                <a:blip r:embed="rId5"/>
                <a:stretch>
                  <a:fillRect l="-1737" t="-53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a14="http://schemas.microsoft.com/office/drawing/2010/main"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age 15">
            <a:extLst>
              <a:ext uri="{FF2B5EF4-FFF2-40B4-BE49-F238E27FC236}">
                <a16:creationId xmlns:a16="http://schemas.microsoft.com/office/drawing/2014/main" id="{349A8AF4-C568-0945-0793-F372175AE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1609" y="1551875"/>
            <a:ext cx="2744288" cy="258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30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A0CD8-8BFC-8505-D97D-5176BB3F1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Démarche de conception étape 9</a:t>
            </a:r>
            <a:endParaRPr lang="fr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BA2625C-FD85-2ECF-40B4-4A0E687114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fr-CA"/>
                  <a:t>Étude du gain de l’étage d’entrée</a:t>
                </a:r>
              </a:p>
              <a:p>
                <a:r>
                  <a:rPr lang="fr-CA"/>
                  <a:t>Gain intrinsèque d’un BJT:</a:t>
                </a:r>
              </a:p>
              <a:p>
                <a:pPr marL="228594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fr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fr-CA"/>
                  <a:t>	où </a:t>
                </a:r>
                <a14:m>
                  <m:oMath xmlns:m="http://schemas.openxmlformats.org/officeDocument/2006/math">
                    <m:r>
                      <a:rPr lang="fr-CA" b="0" i="1" smtClean="0">
                        <a:latin typeface="Cambria Math" panose="02040503050406030204" pitchFamily="18" charset="0"/>
                      </a:rPr>
                      <m:t>𝑔𝑚</m:t>
                    </m:r>
                    <m:r>
                      <a:rPr lang="fr-C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</m:oMath>
                </a14:m>
                <a:r>
                  <a:rPr lang="fr-CA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fr-C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fr-CA"/>
              </a:p>
              <a:p>
                <a:pPr marL="228594" lvl="1" indent="0">
                  <a:buNone/>
                </a:pPr>
                <a:r>
                  <a:rPr lang="fr-CA"/>
                  <a:t>Alors</a:t>
                </a:r>
              </a:p>
              <a:p>
                <a:pPr marL="228594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fr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CA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BA2625C-FD85-2ECF-40B4-4A0E687114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15" t="-28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8421115"/>
      </p:ext>
    </p:extLst>
  </p:cSld>
  <p:clrMapOvr>
    <a:masterClrMapping/>
  </p:clrMapOvr>
</p:sld>
</file>

<file path=ppt/theme/theme1.xml><?xml version="1.0" encoding="utf-8"?>
<a:theme xmlns:a="http://schemas.openxmlformats.org/drawingml/2006/main" name="ThèmeUdeS">
  <a:themeElements>
    <a:clrScheme name="ThemeUdeS_2021">
      <a:dk1>
        <a:srgbClr val="000000"/>
      </a:dk1>
      <a:lt1>
        <a:srgbClr val="00A955"/>
      </a:lt1>
      <a:dk2>
        <a:srgbClr val="48695C"/>
      </a:dk2>
      <a:lt2>
        <a:srgbClr val="447C59"/>
      </a:lt2>
      <a:accent1>
        <a:srgbClr val="3C8F58"/>
      </a:accent1>
      <a:accent2>
        <a:srgbClr val="59AD55"/>
      </a:accent2>
      <a:accent3>
        <a:srgbClr val="79B551"/>
      </a:accent3>
      <a:accent4>
        <a:srgbClr val="95C14E"/>
      </a:accent4>
      <a:accent5>
        <a:srgbClr val="717868"/>
      </a:accent5>
      <a:accent6>
        <a:srgbClr val="E5A938"/>
      </a:accent6>
      <a:hlink>
        <a:srgbClr val="1D1D1D"/>
      </a:hlink>
      <a:folHlink>
        <a:srgbClr val="9DAF8A"/>
      </a:folHlink>
    </a:clrScheme>
    <a:fontScheme name="pal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pa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̀meUdeS" id="{21D65A03-64AD-0F4D-A473-D500D424A07F}" vid="{E3B1D666-46DF-864A-9622-C0FA368154B9}"/>
    </a:ext>
  </a:ext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D0F55EAF40F640BD399C17FE93CD37" ma:contentTypeVersion="11" ma:contentTypeDescription="Crée un document." ma:contentTypeScope="" ma:versionID="bad958c4dc34203e12af57cedce293b9">
  <xsd:schema xmlns:xsd="http://www.w3.org/2001/XMLSchema" xmlns:xs="http://www.w3.org/2001/XMLSchema" xmlns:p="http://schemas.microsoft.com/office/2006/metadata/properties" xmlns:ns2="ba5bee64-f421-4b49-9af7-de5448265833" xmlns:ns3="a4fbfe07-2bf9-4422-bdd1-1a37af00494b" targetNamespace="http://schemas.microsoft.com/office/2006/metadata/properties" ma:root="true" ma:fieldsID="856e8a4231ad22f03ce3d7a6a0a3603b" ns2:_="" ns3:_="">
    <xsd:import namespace="ba5bee64-f421-4b49-9af7-de5448265833"/>
    <xsd:import namespace="a4fbfe07-2bf9-4422-bdd1-1a37af0049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5bee64-f421-4b49-9af7-de54482658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alises d’images" ma:readOnly="false" ma:fieldId="{5cf76f15-5ced-4ddc-b409-7134ff3c332f}" ma:taxonomyMulti="true" ma:sspId="d264a842-8adc-43f3-ad4e-91e5e271ce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bfe07-2bf9-4422-bdd1-1a37af00494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83fd9e30-c455-4621-ae68-efc944b275dd}" ma:internalName="TaxCatchAll" ma:showField="CatchAllData" ma:web="a4fbfe07-2bf9-4422-bdd1-1a37af00494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a5bee64-f421-4b49-9af7-de5448265833">
      <Terms xmlns="http://schemas.microsoft.com/office/infopath/2007/PartnerControls"/>
    </lcf76f155ced4ddcb4097134ff3c332f>
    <TaxCatchAll xmlns="a4fbfe07-2bf9-4422-bdd1-1a37af00494b" xsi:nil="true"/>
  </documentManagement>
</p:properties>
</file>

<file path=customXml/itemProps1.xml><?xml version="1.0" encoding="utf-8"?>
<ds:datastoreItem xmlns:ds="http://schemas.openxmlformats.org/officeDocument/2006/customXml" ds:itemID="{0B7EDEC9-0FC2-4266-A1CD-18E8B0005142}">
  <ds:schemaRefs>
    <ds:schemaRef ds:uri="a4fbfe07-2bf9-4422-bdd1-1a37af00494b"/>
    <ds:schemaRef ds:uri="ba5bee64-f421-4b49-9af7-de544826583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3952B58-ED6F-4D92-B7E0-2C065DD7A5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C2025C-DE14-4AC4-936F-7710F946DFF7}">
  <ds:schemaRefs>
    <ds:schemaRef ds:uri="http://schemas.microsoft.com/office/2006/documentManagement/types"/>
    <ds:schemaRef ds:uri="http://purl.org/dc/dcmitype/"/>
    <ds:schemaRef ds:uri="ba5bee64-f421-4b49-9af7-de5448265833"/>
    <ds:schemaRef ds:uri="http://schemas.microsoft.com/office/2006/metadata/properties"/>
    <ds:schemaRef ds:uri="http://schemas.microsoft.com/office/infopath/2007/PartnerControls"/>
    <ds:schemaRef ds:uri="http://purl.org/dc/elements/1.1/"/>
    <ds:schemaRef ds:uri="a4fbfe07-2bf9-4422-bdd1-1a37af00494b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356</Words>
  <Application>Microsoft Office PowerPoint</Application>
  <PresentationFormat>On-screen Show (16:9)</PresentationFormat>
  <Paragraphs>63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 Narrow</vt:lpstr>
      <vt:lpstr>Cambria Math</vt:lpstr>
      <vt:lpstr>LMRoman12-Regular</vt:lpstr>
      <vt:lpstr>Lucida Grande</vt:lpstr>
      <vt:lpstr>Wingdings</vt:lpstr>
      <vt:lpstr>ThèmeUdeS</vt:lpstr>
      <vt:lpstr>Analogique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Démarche de conception étape 4</vt:lpstr>
      <vt:lpstr>Démarche de conception étape 9</vt:lpstr>
      <vt:lpstr>Démarche de conception étape 9</vt:lpstr>
      <vt:lpstr>Démarche de conception étape 9</vt:lpstr>
      <vt:lpstr>Démarche de conception étape 11 - 12</vt:lpstr>
      <vt:lpstr>Démarche de conception étape 11 - 12</vt:lpstr>
      <vt:lpstr>Démarche de conception étape 14</vt:lpstr>
      <vt:lpstr>étape 16 – GM Initiales (CL = 1u, RL = 10)</vt:lpstr>
      <vt:lpstr>étape 16 – GM Initiales</vt:lpstr>
      <vt:lpstr>étape 16 – GM et PM Finales</vt:lpstr>
      <vt:lpstr>Produit gain bande passante</vt:lpstr>
      <vt:lpstr>Démarche de conception étape 18</vt:lpstr>
      <vt:lpstr>Démarche de conception étape 18</vt:lpstr>
      <vt:lpstr>Démarche de conception étape 18</vt:lpstr>
      <vt:lpstr>Démarche de conception étape 18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Leadership créatif : pour travailler autrement dans votre organisation</dc:title>
  <dc:creator>Utilisateur de Microsoft Office</dc:creator>
  <cp:lastModifiedBy>Amélie Gagnon</cp:lastModifiedBy>
  <cp:revision>1</cp:revision>
  <cp:lastPrinted>2017-10-30T18:08:19Z</cp:lastPrinted>
  <dcterms:created xsi:type="dcterms:W3CDTF">2017-10-17T15:18:22Z</dcterms:created>
  <dcterms:modified xsi:type="dcterms:W3CDTF">2024-06-05T04:33:35Z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0x0101001AD0F55EAF40F640BD399C17FE93CD37</vt:lpwstr>
  </property>
  <property fmtid="{D5CDD505-2E9C-101B-9397-08002B2CF9AE}" pid="3" name="MediaServiceImageTags">
    <vt:lpwstr/>
  </property>
</Properties>
</file>